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327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44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770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262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724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46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20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93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19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81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63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61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33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34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09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93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88A5F-0D34-40B8-9934-DBFE587F0B9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A71E24-74E7-49B4-9CBE-391A394F3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55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onet.pl/choroby-od-a-do-z/urazy-i-stany-nagle,udar-mozgu,artykul,1578700.html" TargetMode="External"/><Relationship Id="rId2" Type="http://schemas.openxmlformats.org/officeDocument/2006/relationships/hyperlink" Target="https://www.medonet.pl/dolegliwosci,dolegliwosci-profil,1577333,1,krwotok,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onet.pl/dolegliwosci,dolegliwosci-profil,1580048,1,mocznica,index.html" TargetMode="External"/><Relationship Id="rId5" Type="http://schemas.openxmlformats.org/officeDocument/2006/relationships/hyperlink" Target="https://www.medonet.pl/dolegliwosci,dolegliwosci-profil,1577791,1,zatrucia-tlenkiem-wegla,index.html" TargetMode="External"/><Relationship Id="rId4" Type="http://schemas.openxmlformats.org/officeDocument/2006/relationships/hyperlink" Target="https://www.medonet.pl/magazyny/wszystko-o-cukrzycy,hipoglikemia--niedocukrzenie----objawy,artykul,171616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onet.pl/magazyny/proste-badanie-ratujace-zycie,anemia--niedokrwistosc----objawy--leczenie--przyczyny-anemii,artykul,1677411.html" TargetMode="External"/><Relationship Id="rId2" Type="http://schemas.openxmlformats.org/officeDocument/2006/relationships/hyperlink" Target="https://www.medonet.pl/dolegliwosci,dolegliwosci-profil,1582734,1,wstrzasnienie-mozgu,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onet.pl/choroby-od-a-do-z/choroby-neurologiczne,padaczka--epilepsja----objawy--przyczyny-i-leczenie,artykul,1578702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rsysos.pl/gdy-wystapi-nagly-krwoto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Postępowanie podczas utraty przytomności </a:t>
            </a:r>
            <a:r>
              <a:rPr lang="pl-PL" dirty="0" smtClean="0"/>
              <a:t>       i </a:t>
            </a:r>
            <a:r>
              <a:rPr lang="pl-PL" dirty="0"/>
              <a:t>zasłabnięć 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38" y="3749581"/>
            <a:ext cx="4055317" cy="27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0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Utrata przytomności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Utratą przytomności nazywamy sytuację, w której dochodzi do zupełnego braku świadomości i zdolności reagowania na wszelkie bodźce otoczenia (np. gorąco, zimno, kłucie, hałas, itd.). Sytuacja ta jest zewnętrznym wyrazem zaburzenia czynności ośrodkowego układu nerwowego. </a:t>
            </a:r>
            <a:endParaRPr lang="pl-PL" dirty="0" smtClean="0"/>
          </a:p>
          <a:p>
            <a:r>
              <a:rPr lang="pl-PL" dirty="0"/>
              <a:t>Utrata przytomności może trwać od kilku sekund nawet do kilku dni, niekiedy dłużej. </a:t>
            </a:r>
            <a:r>
              <a:rPr lang="pl-PL" b="1" dirty="0"/>
              <a:t>Krótkotrwała utrata przytomności – poniżej minuty, po której następuje powrót do normalnego stanu, nazywana jest omdleniem.</a:t>
            </a:r>
          </a:p>
        </p:txBody>
      </p:sp>
    </p:spTree>
    <p:extLst>
      <p:ext uri="{BB962C8B-B14F-4D97-AF65-F5344CB8AC3E}">
        <p14:creationId xmlns:p14="http://schemas.microsoft.com/office/powerpoint/2010/main" val="1938330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utraty przytomności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18847"/>
            <a:ext cx="8596668" cy="51610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Utrata przytomności może wystąpić z różnorakich powodów, lecz najczęściej dzieje się to w następstwie:</a:t>
            </a:r>
          </a:p>
          <a:p>
            <a:r>
              <a:rPr lang="pl-PL" dirty="0"/>
              <a:t>zaburzeń ukrwienia mózgu (np. niedotlenienie, </a:t>
            </a:r>
            <a:r>
              <a:rPr lang="pl-PL" dirty="0">
                <a:hlinkClick r:id="rId2"/>
              </a:rPr>
              <a:t>krwotoki</a:t>
            </a:r>
            <a:r>
              <a:rPr lang="pl-PL" dirty="0"/>
              <a:t>, zakrzepy), </a:t>
            </a:r>
          </a:p>
          <a:p>
            <a:r>
              <a:rPr lang="pl-PL" dirty="0">
                <a:hlinkClick r:id="rId3"/>
              </a:rPr>
              <a:t>udaru mózgu</a:t>
            </a:r>
            <a:r>
              <a:rPr lang="pl-PL" dirty="0"/>
              <a:t>, </a:t>
            </a:r>
          </a:p>
          <a:p>
            <a:r>
              <a:rPr lang="pl-PL" dirty="0"/>
              <a:t>zatoru, </a:t>
            </a:r>
          </a:p>
          <a:p>
            <a:r>
              <a:rPr lang="pl-PL" dirty="0"/>
              <a:t>ogólnego wyczerpania organizmu, </a:t>
            </a:r>
          </a:p>
          <a:p>
            <a:r>
              <a:rPr lang="pl-PL" dirty="0"/>
              <a:t>zaburzeń funkcji narządów wewnętrznych, </a:t>
            </a:r>
          </a:p>
          <a:p>
            <a:r>
              <a:rPr lang="pl-PL" dirty="0"/>
              <a:t>zaburzeń regulacji cieplnej (np. przegrzanie organizmu) oraz nadmierne wychłodzenie organizmu, </a:t>
            </a:r>
          </a:p>
          <a:p>
            <a:r>
              <a:rPr lang="pl-PL" dirty="0"/>
              <a:t>oddziaływania prądu elektrycznego - w miejscu zetknięcia z prądem mogą pojawić się rozległe oparzenia, </a:t>
            </a:r>
          </a:p>
          <a:p>
            <a:r>
              <a:rPr lang="pl-PL" dirty="0">
                <a:hlinkClick r:id="rId4"/>
              </a:rPr>
              <a:t>hipoglikemii</a:t>
            </a:r>
            <a:r>
              <a:rPr lang="pl-PL" dirty="0"/>
              <a:t>- u pacjenta utrata przytomności kończy się śpiączką, a brak pierwszej pomocy może doprowadzić do śmierci chorego, </a:t>
            </a:r>
          </a:p>
          <a:p>
            <a:r>
              <a:rPr lang="pl-PL" dirty="0"/>
              <a:t>różnego rodzaju zatruć substancjami pochodzenia zewnętrznego (np. </a:t>
            </a:r>
            <a:r>
              <a:rPr lang="pl-PL" dirty="0">
                <a:hlinkClick r:id="rId5"/>
              </a:rPr>
              <a:t>tlenkiem węgla</a:t>
            </a:r>
            <a:r>
              <a:rPr lang="pl-PL" dirty="0"/>
              <a:t>), </a:t>
            </a:r>
          </a:p>
          <a:p>
            <a:r>
              <a:rPr lang="pl-PL" dirty="0"/>
              <a:t>zaburzeń wewnątrzustrojowej przemiany materii, prowadzących do gromadzenia się w organizmie szkodliwych dla niego produktów (np. w niewydolności nerek - </a:t>
            </a:r>
            <a:r>
              <a:rPr lang="pl-PL" dirty="0">
                <a:hlinkClick r:id="rId6"/>
              </a:rPr>
              <a:t>mocznica</a:t>
            </a:r>
            <a:r>
              <a:rPr lang="pl-PL" dirty="0"/>
              <a:t> - śpiączka </a:t>
            </a:r>
            <a:r>
              <a:rPr lang="pl-PL" dirty="0" err="1"/>
              <a:t>uremiczna</a:t>
            </a:r>
            <a:r>
              <a:rPr lang="pl-PL" dirty="0"/>
              <a:t>, w niewydolności wątroby - śpiączka wątrobowa), </a:t>
            </a:r>
          </a:p>
          <a:p>
            <a:r>
              <a:rPr lang="pl-PL" dirty="0"/>
              <a:t>zwiększenia lub zmniejszenia stężenia składników fizjologicznych (np. cukrów - śpiączka cukrzycowa),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32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738555"/>
            <a:ext cx="8596668" cy="5302808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urazów </a:t>
            </a:r>
            <a:r>
              <a:rPr lang="pl-PL" dirty="0"/>
              <a:t>mechanicznych (np. </a:t>
            </a:r>
            <a:r>
              <a:rPr lang="pl-PL" dirty="0">
                <a:hlinkClick r:id="rId2"/>
              </a:rPr>
              <a:t>wstrząśnienie mózgu</a:t>
            </a:r>
            <a:r>
              <a:rPr lang="pl-PL" dirty="0"/>
              <a:t>), </a:t>
            </a:r>
            <a:r>
              <a:rPr lang="pl-PL" dirty="0" err="1"/>
              <a:t>itd</a:t>
            </a:r>
            <a:r>
              <a:rPr lang="pl-PL" dirty="0"/>
              <a:t>, </a:t>
            </a:r>
          </a:p>
          <a:p>
            <a:r>
              <a:rPr lang="pl-PL" dirty="0"/>
              <a:t>zaburzeń rytmu serca, </a:t>
            </a:r>
          </a:p>
          <a:p>
            <a:r>
              <a:rPr lang="pl-PL" dirty="0" smtClean="0"/>
              <a:t>intensywnego </a:t>
            </a:r>
            <a:r>
              <a:rPr lang="pl-PL" dirty="0"/>
              <a:t>wysiłku fizycznego, </a:t>
            </a:r>
          </a:p>
          <a:p>
            <a:r>
              <a:rPr lang="pl-PL" dirty="0"/>
              <a:t>zespołu podkradania tętnicy podobojczykowej - oprócz utraty przytomności występuje osłabienie kończyn górnych, </a:t>
            </a:r>
          </a:p>
          <a:p>
            <a:r>
              <a:rPr lang="pl-PL" dirty="0">
                <a:hlinkClick r:id="rId3"/>
              </a:rPr>
              <a:t>anemii</a:t>
            </a:r>
            <a:r>
              <a:rPr lang="pl-PL" dirty="0"/>
              <a:t>, </a:t>
            </a:r>
          </a:p>
          <a:p>
            <a:r>
              <a:rPr lang="pl-PL" dirty="0"/>
              <a:t>nagłej zmiany pozycji ciała, </a:t>
            </a:r>
          </a:p>
          <a:p>
            <a:r>
              <a:rPr lang="pl-PL" dirty="0"/>
              <a:t>stresu, </a:t>
            </a:r>
          </a:p>
          <a:p>
            <a:r>
              <a:rPr lang="pl-PL" dirty="0"/>
              <a:t>silnego bólu, </a:t>
            </a:r>
          </a:p>
          <a:p>
            <a:r>
              <a:rPr lang="pl-PL" dirty="0"/>
              <a:t>przemijającego niedokrwienia mózgu - utracie przytomności towarzyszą zaburzenia mowy, zawroty głowy oraz zaburzenia widzenia (bardzo wolno dochodzi do powrotu świadomości), </a:t>
            </a:r>
          </a:p>
          <a:p>
            <a:r>
              <a:rPr lang="pl-PL" dirty="0"/>
              <a:t>zespołu zatoki tętnicy szyjnej - wszelkie ruchy szyi oraz głowy uciskają tętnicę szyjną powodując utratę przytomności, </a:t>
            </a:r>
          </a:p>
          <a:p>
            <a:r>
              <a:rPr lang="pl-PL" dirty="0"/>
              <a:t>urazów głowy (dochodzi do bezpośredniego uszkodzenia tkanki mózgowej poprzez uraz), </a:t>
            </a:r>
          </a:p>
          <a:p>
            <a:r>
              <a:rPr lang="pl-PL" dirty="0">
                <a:hlinkClick r:id="rId4"/>
              </a:rPr>
              <a:t>padaczki</a:t>
            </a:r>
            <a:r>
              <a:rPr lang="pl-PL" dirty="0"/>
              <a:t>, skurczów gorączkowych - występuje utrata przytomności z towarzyszącym nietrzymaniem moczu i drgawkami, </a:t>
            </a:r>
          </a:p>
          <a:p>
            <a:r>
              <a:rPr lang="pl-PL" dirty="0"/>
              <a:t>niewydolności autonomicznej - po spożyciu obfitego posiłku dochodzi do utraty przytomności, </a:t>
            </a:r>
          </a:p>
          <a:p>
            <a:r>
              <a:rPr lang="pl-PL" dirty="0"/>
              <a:t>przebywania w słabo wentylowanych pomieszczeniach.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33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68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75758" cy="13208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Jaka jest różnica między omdleniem a zasłabnięciem?</a:t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Omdlenie</a:t>
            </a:r>
            <a:r>
              <a:rPr lang="pl-PL" dirty="0"/>
              <a:t> jest częstym problemem. </a:t>
            </a:r>
            <a:r>
              <a:rPr lang="pl-PL" dirty="0" smtClean="0"/>
              <a:t>Szacuje </a:t>
            </a:r>
            <a:r>
              <a:rPr lang="pl-PL" dirty="0"/>
              <a:t>się że 50% ludzi dorosłych przynajmniej raz w życiu doznało omdlenia. Wielu z nas miało do czynienia z sytuacją kiedy ktoś nagle osunął się na ziemię zemdlał i na chwilę stracił przytomność lub tylko zasłabł</a:t>
            </a:r>
            <a:r>
              <a:rPr lang="pl-PL" dirty="0" smtClean="0"/>
              <a:t>.</a:t>
            </a:r>
          </a:p>
          <a:p>
            <a:r>
              <a:rPr lang="pl-PL" b="1" dirty="0"/>
              <a:t>Zasłabnięcie </a:t>
            </a:r>
            <a:r>
              <a:rPr lang="pl-PL" dirty="0"/>
              <a:t> dotyczy sytuacji, kiedy nie doszło do utraty przytomności, a </a:t>
            </a:r>
            <a:r>
              <a:rPr lang="pl-PL" b="1" dirty="0"/>
              <a:t>omdlenie wiąże się z</a:t>
            </a:r>
            <a:r>
              <a:rPr lang="pl-PL" dirty="0"/>
              <a:t> </a:t>
            </a:r>
            <a:r>
              <a:rPr lang="pl-PL" b="1" dirty="0"/>
              <a:t>krótkotrwałą utratą przytomności</a:t>
            </a:r>
            <a:r>
              <a:rPr lang="pl-PL" dirty="0"/>
              <a:t> i jest wywołane przejściowym niedotlenieniem mózgu. Omdlenie trwa około 1-2 minuty po czym poszkodowany odzyskuje świadomość. Może wystąpić u zdrowego człowieka. Jednak dużo częściej dotyczy osób, u których stwierdza się między innymi, niskie ciśnienie krwi, przewlekłe zmęczenie, niedokrwistość, niedożywienie. Występuje również bardzo często w czasie dojrzewania, przekwitania oraz ciąży.</a:t>
            </a:r>
          </a:p>
        </p:txBody>
      </p:sp>
    </p:spTree>
    <p:extLst>
      <p:ext uri="{BB962C8B-B14F-4D97-AF65-F5344CB8AC3E}">
        <p14:creationId xmlns:p14="http://schemas.microsoft.com/office/powerpoint/2010/main" val="33298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1773"/>
            <a:ext cx="9723966" cy="6431589"/>
          </a:xfrm>
        </p:spPr>
      </p:pic>
    </p:spTree>
    <p:extLst>
      <p:ext uri="{BB962C8B-B14F-4D97-AF65-F5344CB8AC3E}">
        <p14:creationId xmlns:p14="http://schemas.microsoft.com/office/powerpoint/2010/main" val="168589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Jakie </a:t>
            </a:r>
            <a:r>
              <a:rPr lang="pl-PL" b="1" dirty="0"/>
              <a:t>mogą być przyczyny omdlenia?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38655"/>
            <a:ext cx="8596668" cy="4502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Omdlenie </a:t>
            </a:r>
            <a:r>
              <a:rPr lang="pl-PL" b="1" dirty="0" err="1" smtClean="0"/>
              <a:t>neurokardialne</a:t>
            </a:r>
            <a:r>
              <a:rPr lang="pl-PL" b="1" dirty="0" smtClean="0"/>
              <a:t> to </a:t>
            </a:r>
            <a:r>
              <a:rPr lang="pl-PL" b="1" dirty="0"/>
              <a:t>najczęściej spotykany typ omdlenia. Jest najczęstszą przyczyną omdlenia u młodzieży. Może być wywołane:</a:t>
            </a:r>
          </a:p>
          <a:p>
            <a:r>
              <a:rPr lang="pl-PL" dirty="0"/>
              <a:t>bólem,</a:t>
            </a:r>
          </a:p>
          <a:p>
            <a:r>
              <a:rPr lang="pl-PL" dirty="0"/>
              <a:t>wysiłkiem,</a:t>
            </a:r>
          </a:p>
          <a:p>
            <a:r>
              <a:rPr lang="pl-PL" dirty="0"/>
              <a:t>wyczerpaniem,</a:t>
            </a:r>
          </a:p>
          <a:p>
            <a:r>
              <a:rPr lang="pl-PL" dirty="0"/>
              <a:t>odwodnieniem,</a:t>
            </a:r>
          </a:p>
          <a:p>
            <a:r>
              <a:rPr lang="pl-PL" dirty="0"/>
              <a:t>głodem,</a:t>
            </a:r>
          </a:p>
          <a:p>
            <a:r>
              <a:rPr lang="pl-PL" dirty="0"/>
              <a:t>strachem,</a:t>
            </a:r>
          </a:p>
          <a:p>
            <a:r>
              <a:rPr lang="pl-PL" dirty="0"/>
              <a:t>widokiem </a:t>
            </a:r>
            <a:r>
              <a:rPr lang="pl-PL" dirty="0" err="1"/>
              <a:t>np</a:t>
            </a:r>
            <a:r>
              <a:rPr lang="pl-PL" dirty="0"/>
              <a:t> krwi,</a:t>
            </a:r>
          </a:p>
          <a:p>
            <a:r>
              <a:rPr lang="pl-PL" dirty="0"/>
              <a:t>silnym przeżyciem emocjonalnym.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142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Omdlenie </a:t>
            </a:r>
            <a:r>
              <a:rPr lang="pl-PL" b="1" dirty="0" err="1"/>
              <a:t>kardiogenne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Jest najczęściej wywołane zaburzeniami pracy serca lub nieprawidłową pracą serca, lub utratą krwi (krwotok zewnętrzny lub wewnętrzny)</a:t>
            </a:r>
          </a:p>
          <a:p>
            <a:endParaRPr lang="pl-PL" b="1" dirty="0" smtClean="0"/>
          </a:p>
          <a:p>
            <a:r>
              <a:rPr lang="pl-PL" b="1" dirty="0" smtClean="0"/>
              <a:t>Omdlenie </a:t>
            </a:r>
            <a:r>
              <a:rPr lang="pl-PL" b="1" dirty="0"/>
              <a:t>wywołane hipotensją </a:t>
            </a:r>
            <a:r>
              <a:rPr lang="pl-PL" b="1" dirty="0" err="1"/>
              <a:t>orostatyczną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Czyli chwilowym i przejściowym obniżeniem ciśnienia krwi. Może wystąpić podczas nagłego podniesienia się z pozycji siedzącej lub leżącej. U osób w wieku podeszłym na skutek przyjmowania leków obniżających ciśnienie krwi taka sytuacja może wystąpić również po obfitym posiłku.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34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https://www.youtube.com/watch?time_continue=4&amp;v=8amMk1I9QzY&amp;embeds_referring_euri=https%3A%2F%2Fwww.kursysos.pl%2F&amp;source_ve_path=Mjg2NjY&amp;feature=emb_logo&amp;ab_channel=KursypierwszejpomocyAdrianZadorecki</a:t>
            </a:r>
          </a:p>
        </p:txBody>
      </p:sp>
    </p:spTree>
    <p:extLst>
      <p:ext uri="{BB962C8B-B14F-4D97-AF65-F5344CB8AC3E}">
        <p14:creationId xmlns:p14="http://schemas.microsoft.com/office/powerpoint/2010/main" val="343577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Jakie są objawy zwiastujące omdlenie czyli stan </a:t>
            </a:r>
            <a:r>
              <a:rPr lang="pl-PL" b="1" dirty="0" err="1"/>
              <a:t>przedomdleniowy</a:t>
            </a:r>
            <a:r>
              <a:rPr lang="pl-PL" b="1" dirty="0"/>
              <a:t>. 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Stan </a:t>
            </a:r>
            <a:r>
              <a:rPr lang="pl-PL" sz="2800" dirty="0" err="1"/>
              <a:t>przedomdleniowy</a:t>
            </a:r>
            <a:r>
              <a:rPr lang="pl-PL" sz="2800" dirty="0"/>
              <a:t> charakteryzują takie objawy, jak </a:t>
            </a:r>
            <a:r>
              <a:rPr lang="pl-PL" sz="2800" b="1" dirty="0"/>
              <a:t>zawroty głowy, nudności, pocenie, mroczki przed oczami</a:t>
            </a:r>
            <a:r>
              <a:rPr lang="pl-PL" sz="2800" dirty="0"/>
              <a:t> i uczucie zbliżającej się utraty przytomności. Należy się upewnić, że poszkodowanemu nie zagraża niebezpieczeństwo i nie upadnie lub w inny sposób nie narazi się na uraz, gdy straci przytomność.</a:t>
            </a:r>
          </a:p>
        </p:txBody>
      </p:sp>
    </p:spTree>
    <p:extLst>
      <p:ext uri="{BB962C8B-B14F-4D97-AF65-F5344CB8AC3E}">
        <p14:creationId xmlns:p14="http://schemas.microsoft.com/office/powerpoint/2010/main" val="162634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Omdlenie pierwsza pomoc- negatywne skutki utraty przytomności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Omdlenie bardzo często </a:t>
            </a:r>
            <a:r>
              <a:rPr lang="pl-PL" b="1" dirty="0"/>
              <a:t>występuje nagle, </a:t>
            </a:r>
            <a:r>
              <a:rPr lang="pl-PL" dirty="0"/>
              <a:t>a poprzedzone jest uczuciem </a:t>
            </a:r>
            <a:r>
              <a:rPr lang="pl-PL" b="1" dirty="0"/>
              <a:t>osłabienia, zawrotami głowy, nudnościami, złym samopoczuciem</a:t>
            </a:r>
            <a:r>
              <a:rPr lang="pl-PL" dirty="0"/>
              <a:t>. Zdarza się że poszkodowani skarżą się na zaburzenia wzroku  </a:t>
            </a:r>
            <a:r>
              <a:rPr lang="pl-PL" dirty="0" smtClean="0"/>
              <a:t>tzw. </a:t>
            </a:r>
            <a:r>
              <a:rPr lang="pl-PL" dirty="0"/>
              <a:t>“mroczki przed oczami”. Nagłe wystąpienie silnego pocenia się lub kołatania serca. Niestety na skutek spadku ciśnienia tętniczego krwi, zwolnienia akcji serca i nagłej utraty przytomności może dojść do wstąpienia obrażeń ciała. </a:t>
            </a:r>
            <a:endParaRPr lang="pl-PL" dirty="0" smtClean="0"/>
          </a:p>
          <a:p>
            <a:r>
              <a:rPr lang="pl-PL" dirty="0" smtClean="0"/>
              <a:t>Poszkodowany </a:t>
            </a:r>
            <a:r>
              <a:rPr lang="pl-PL" dirty="0"/>
              <a:t>tracąc kontrolę nad własnym ciałem upada na ulicę, chodnik, podłogę lub jeśli jedzie samochodem powoduje wypadek drogowy. Szczególnie niebezpieczne są obrażenia w okolicach głowy, towarzyszyć temu zjawisku mogą także drgawki, prężenia ciała, a nawet bezwiedne oddanie moczu.</a:t>
            </a:r>
          </a:p>
        </p:txBody>
      </p:sp>
    </p:spTree>
    <p:extLst>
      <p:ext uri="{BB962C8B-B14F-4D97-AF65-F5344CB8AC3E}">
        <p14:creationId xmlns:p14="http://schemas.microsoft.com/office/powerpoint/2010/main" val="183167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1945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Omdlenie pierwsza pomoc postępuj według poniższych zasad: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67255"/>
            <a:ext cx="8596668" cy="483576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Staraj się podtrzymać poszkodowanego, aby złagodzić jego upadek (jeśli jesteś świadkiem zdarzenia</a:t>
            </a:r>
            <a:r>
              <a:rPr lang="pl-PL" dirty="0" smtClean="0"/>
              <a:t>).</a:t>
            </a:r>
            <a:endParaRPr lang="pl-PL" dirty="0"/>
          </a:p>
          <a:p>
            <a:r>
              <a:rPr lang="pl-PL" dirty="0"/>
              <a:t>Ułóż poszkodowanego na twardym podłożu.</a:t>
            </a:r>
          </a:p>
          <a:p>
            <a:r>
              <a:rPr lang="pl-PL" dirty="0"/>
              <a:t>Udrożnij drogi oddechowe i sprawdź czy poszkodowany oddycha.</a:t>
            </a:r>
          </a:p>
          <a:p>
            <a:r>
              <a:rPr lang="pl-PL" dirty="0"/>
              <a:t>Jeśli poszkodowany oddycha zapewnij dostęp świeżego powietrza, rozluźnij ubranie (krawat).</a:t>
            </a:r>
          </a:p>
          <a:p>
            <a:r>
              <a:rPr lang="pl-PL" dirty="0"/>
              <a:t>Wynieś poszkodowanego jeśli do omdlenia doszło </a:t>
            </a:r>
            <a:r>
              <a:rPr lang="pl-PL" dirty="0" smtClean="0"/>
              <a:t>np.. </a:t>
            </a:r>
            <a:r>
              <a:rPr lang="pl-PL" dirty="0"/>
              <a:t>w saunie, windzie lub zadymionym pomieszczeniu.</a:t>
            </a:r>
          </a:p>
          <a:p>
            <a:r>
              <a:rPr lang="pl-PL" dirty="0"/>
              <a:t>Ułóż poszkodowanego w pozycji bezpiecznej </a:t>
            </a:r>
            <a:endParaRPr lang="pl-PL" dirty="0" smtClean="0"/>
          </a:p>
          <a:p>
            <a:r>
              <a:rPr lang="pl-PL" dirty="0" smtClean="0"/>
              <a:t>Wezwij </a:t>
            </a:r>
            <a:r>
              <a:rPr lang="pl-PL" dirty="0"/>
              <a:t>pogotowie ratunkowe jeśli poszkodowany nie odzyskuje przytomności lub doznał urazu (</a:t>
            </a:r>
            <a:r>
              <a:rPr lang="pl-PL" dirty="0">
                <a:hlinkClick r:id="rId2" tooltip="Tamowanie krwotoku"/>
              </a:rPr>
              <a:t>tamuj krwotoki wpis!!!</a:t>
            </a:r>
            <a:r>
              <a:rPr lang="pl-PL" dirty="0"/>
              <a:t>).</a:t>
            </a:r>
          </a:p>
          <a:p>
            <a:r>
              <a:rPr lang="pl-PL" dirty="0"/>
              <a:t>Kontroluj oddech u poszkodowanego.</a:t>
            </a:r>
          </a:p>
          <a:p>
            <a:r>
              <a:rPr lang="pl-PL" dirty="0"/>
              <a:t>Nie podawaj poszkodowanemu niczego do picia i jedzenia (ryzyko zadławienia).</a:t>
            </a:r>
          </a:p>
          <a:p>
            <a:r>
              <a:rPr lang="pl-PL" dirty="0"/>
              <a:t>Chroń poszkodowanego przed nadmiernym wychłodzeniem/ przegrzaniem.</a:t>
            </a:r>
          </a:p>
          <a:p>
            <a:r>
              <a:rPr lang="pl-PL" dirty="0"/>
              <a:t>Jeśli odzyskał przytomność zbierz wywiad (SAMPLE) zapewnij komfort psychiczny.</a:t>
            </a:r>
          </a:p>
          <a:p>
            <a:r>
              <a:rPr lang="pl-PL" dirty="0"/>
              <a:t>Jeśli poszkodowany nie oddycha rozpocznij resuscytację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690391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761</Words>
  <Application>Microsoft Office PowerPoint</Application>
  <PresentationFormat>Panoramiczny</PresentationFormat>
  <Paragraphs>68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Postępowanie podczas utraty przytomności        i zasłabnięć </vt:lpstr>
      <vt:lpstr>Jaka jest różnica między omdleniem a zasłabnięciem?  </vt:lpstr>
      <vt:lpstr>Prezentacja programu PowerPoint</vt:lpstr>
      <vt:lpstr>Jakie mogą być przyczyny omdlenia? </vt:lpstr>
      <vt:lpstr>Prezentacja programu PowerPoint</vt:lpstr>
      <vt:lpstr>Prezentacja programu PowerPoint</vt:lpstr>
      <vt:lpstr>Jakie są objawy zwiastujące omdlenie czyli stan przedomdleniowy.  </vt:lpstr>
      <vt:lpstr>Omdlenie pierwsza pomoc- negatywne skutki utraty przytomności </vt:lpstr>
      <vt:lpstr>Omdlenie pierwsza pomoc postępuj według poniższych zasad: </vt:lpstr>
      <vt:lpstr>Utrata przytomności</vt:lpstr>
      <vt:lpstr>Przyczyny utraty przytomności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podczas utraty przytomności        i zasłabnięć</dc:title>
  <dc:creator>Acer</dc:creator>
  <cp:lastModifiedBy>Acer</cp:lastModifiedBy>
  <cp:revision>6</cp:revision>
  <dcterms:created xsi:type="dcterms:W3CDTF">2023-10-03T17:08:59Z</dcterms:created>
  <dcterms:modified xsi:type="dcterms:W3CDTF">2023-10-03T18:09:23Z</dcterms:modified>
</cp:coreProperties>
</file>